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A321-619F-4010-ABA3-F8CAE89EBFB8}" type="datetimeFigureOut">
              <a:rPr lang="zh-TW" altLang="en-US" smtClean="0"/>
              <a:t>2024/12/31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5731-3A2D-4F8A-8C2A-ECB99DF426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2765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A321-619F-4010-ABA3-F8CAE89EBFB8}" type="datetimeFigureOut">
              <a:rPr lang="zh-TW" altLang="en-US" smtClean="0"/>
              <a:t>2024/12/31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5731-3A2D-4F8A-8C2A-ECB99DF426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7280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A321-619F-4010-ABA3-F8CAE89EBFB8}" type="datetimeFigureOut">
              <a:rPr lang="zh-TW" altLang="en-US" smtClean="0"/>
              <a:t>2024/12/31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5731-3A2D-4F8A-8C2A-ECB99DF426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9115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A321-619F-4010-ABA3-F8CAE89EBFB8}" type="datetimeFigureOut">
              <a:rPr lang="zh-TW" altLang="en-US" smtClean="0"/>
              <a:t>2024/12/31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5731-3A2D-4F8A-8C2A-ECB99DF426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097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A321-619F-4010-ABA3-F8CAE89EBFB8}" type="datetimeFigureOut">
              <a:rPr lang="zh-TW" altLang="en-US" smtClean="0"/>
              <a:t>2024/12/31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5731-3A2D-4F8A-8C2A-ECB99DF426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6285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A321-619F-4010-ABA3-F8CAE89EBFB8}" type="datetimeFigureOut">
              <a:rPr lang="zh-TW" altLang="en-US" smtClean="0"/>
              <a:t>2024/12/31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5731-3A2D-4F8A-8C2A-ECB99DF426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0682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A321-619F-4010-ABA3-F8CAE89EBFB8}" type="datetimeFigureOut">
              <a:rPr lang="zh-TW" altLang="en-US" smtClean="0"/>
              <a:t>2024/12/31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5731-3A2D-4F8A-8C2A-ECB99DF426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2923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A321-619F-4010-ABA3-F8CAE89EBFB8}" type="datetimeFigureOut">
              <a:rPr lang="zh-TW" altLang="en-US" smtClean="0"/>
              <a:t>2024/12/31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5731-3A2D-4F8A-8C2A-ECB99DF426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610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A321-619F-4010-ABA3-F8CAE89EBFB8}" type="datetimeFigureOut">
              <a:rPr lang="zh-TW" altLang="en-US" smtClean="0"/>
              <a:t>2024/12/31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5731-3A2D-4F8A-8C2A-ECB99DF426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3869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A321-619F-4010-ABA3-F8CAE89EBFB8}" type="datetimeFigureOut">
              <a:rPr lang="zh-TW" altLang="en-US" smtClean="0"/>
              <a:t>2024/12/31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5731-3A2D-4F8A-8C2A-ECB99DF426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0306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A321-619F-4010-ABA3-F8CAE89EBFB8}" type="datetimeFigureOut">
              <a:rPr lang="zh-TW" altLang="en-US" smtClean="0"/>
              <a:t>2024/12/31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5731-3A2D-4F8A-8C2A-ECB99DF426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668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32A321-619F-4010-ABA3-F8CAE89EBFB8}" type="datetimeFigureOut">
              <a:rPr lang="zh-TW" altLang="en-US" smtClean="0"/>
              <a:t>2024/12/31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AD5731-3A2D-4F8A-8C2A-ECB99DF426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0728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分類架構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6061417"/>
              </p:ext>
            </p:extLst>
          </p:nvPr>
        </p:nvGraphicFramePr>
        <p:xfrm>
          <a:off x="838200" y="1597003"/>
          <a:ext cx="4450620" cy="471763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5343">
                  <a:extLst>
                    <a:ext uri="{9D8B030D-6E8A-4147-A177-3AD203B41FA5}">
                      <a16:colId xmlns:a16="http://schemas.microsoft.com/office/drawing/2014/main" val="2880662067"/>
                    </a:ext>
                  </a:extLst>
                </a:gridCol>
                <a:gridCol w="3615277">
                  <a:extLst>
                    <a:ext uri="{9D8B030D-6E8A-4147-A177-3AD203B41FA5}">
                      <a16:colId xmlns:a16="http://schemas.microsoft.com/office/drawing/2014/main" val="3738551514"/>
                    </a:ext>
                  </a:extLst>
                </a:gridCol>
              </a:tblGrid>
              <a:tr h="32851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類別</a:t>
                      </a:r>
                      <a:endParaRPr lang="zh-TW" altLang="en-US" sz="12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zh-TW" altLang="en-US" sz="1200" b="1" dirty="0" smtClean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項目</a:t>
                      </a:r>
                      <a:endParaRPr lang="en-US" altLang="zh-TW" sz="1200" b="1" dirty="0" smtClean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0156614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永續管理</a:t>
                      </a:r>
                      <a:endParaRPr lang="zh-TW" altLang="en-US" sz="12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1200" dirty="0" smtClean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永續發展管理單位</a:t>
                      </a:r>
                      <a:endParaRPr lang="en-US" altLang="zh-TW" sz="1200" dirty="0" smtClean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1200" dirty="0" smtClean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承諾與政策</a:t>
                      </a:r>
                      <a:endParaRPr lang="en-US" altLang="zh-TW" sz="1200" dirty="0" smtClean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1200" dirty="0" smtClean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目標與績效</a:t>
                      </a:r>
                      <a:endParaRPr lang="en-US" altLang="zh-TW" sz="1200" dirty="0" smtClean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1200" dirty="0" smtClean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相關政策與認證下載</a:t>
                      </a:r>
                      <a:endParaRPr lang="en-US" altLang="zh-TW" sz="1200" dirty="0" smtClean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07488313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1" dirty="0" smtClean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公司治理</a:t>
                      </a:r>
                      <a:endParaRPr lang="zh-TW" altLang="en-US" sz="1200" b="1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zh-TW" altLang="en-US" sz="1200" b="1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直接連結到</a:t>
                      </a:r>
                      <a:r>
                        <a:rPr lang="zh-TW" altLang="en-US" sz="1200" b="1" dirty="0" smtClean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「</a:t>
                      </a:r>
                      <a:r>
                        <a:rPr lang="zh-TW" altLang="en-US" sz="1200" b="1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投資人專區</a:t>
                      </a:r>
                      <a:r>
                        <a:rPr lang="zh-TW" altLang="en-US" sz="1200" b="1" dirty="0" smtClean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」</a:t>
                      </a:r>
                      <a:r>
                        <a:rPr lang="en-US" altLang="zh-TW" sz="1200" b="1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&gt;</a:t>
                      </a:r>
                      <a:r>
                        <a:rPr lang="zh-TW" altLang="en-US" sz="1200" b="1" dirty="0" smtClean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「</a:t>
                      </a:r>
                      <a:r>
                        <a:rPr lang="zh-TW" altLang="en-US" sz="1200" b="1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公司治理</a:t>
                      </a:r>
                      <a:r>
                        <a:rPr lang="zh-TW" altLang="en-US" sz="1200" b="1" dirty="0" smtClean="0">
                          <a:solidFill>
                            <a:srgbClr val="C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」</a:t>
                      </a:r>
                      <a:endParaRPr lang="en-US" altLang="zh-TW" sz="1200" b="1" dirty="0" smtClean="0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1200" dirty="0" smtClean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董事會</a:t>
                      </a:r>
                      <a:endParaRPr lang="en-US" altLang="zh-TW" sz="1200" dirty="0" smtClean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1200" dirty="0" smtClean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委員會</a:t>
                      </a:r>
                      <a:endParaRPr lang="en-US" altLang="zh-TW" sz="1200" dirty="0" smtClean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1200" dirty="0" smtClean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內部稽核</a:t>
                      </a:r>
                      <a:endParaRPr lang="en-US" altLang="zh-TW" sz="1200" dirty="0" smtClean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1200" dirty="0" smtClean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公司治理主管</a:t>
                      </a:r>
                      <a:endParaRPr lang="en-US" altLang="zh-TW" sz="1200" dirty="0" smtClean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1200" dirty="0" smtClean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重要規章</a:t>
                      </a:r>
                      <a:endParaRPr lang="en-US" altLang="zh-TW" sz="1200" dirty="0" smtClean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1200" dirty="0" smtClean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風險管理政策</a:t>
                      </a:r>
                      <a:endParaRPr lang="en-US" altLang="zh-TW" sz="1200" dirty="0" smtClean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1200" dirty="0" smtClean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接班規劃</a:t>
                      </a:r>
                      <a:endParaRPr lang="en-US" altLang="zh-TW" sz="1200" dirty="0" smtClean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1200" dirty="0" smtClean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績效與獎</a:t>
                      </a:r>
                      <a:r>
                        <a:rPr lang="zh-TW" altLang="en-US" sz="1200" dirty="0" smtClean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酬</a:t>
                      </a:r>
                      <a:endParaRPr lang="en-US" altLang="zh-TW" sz="1200" dirty="0" smtClean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1200" dirty="0" smtClean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相關政策與</a:t>
                      </a:r>
                      <a:r>
                        <a:rPr lang="zh-TW" altLang="en-US" sz="1200" smtClean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認證下載</a:t>
                      </a:r>
                      <a:endParaRPr lang="en-US" altLang="zh-TW" sz="1200" smtClean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03706464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1" dirty="0" smtClean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環境永續</a:t>
                      </a:r>
                      <a:endParaRPr lang="zh-TW" altLang="en-US" sz="1200" b="1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1200" dirty="0" smtClean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環境管理政策</a:t>
                      </a:r>
                      <a:endParaRPr lang="en-US" altLang="zh-TW" sz="1200" dirty="0" smtClean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1200" dirty="0" smtClean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氣候變遷因應</a:t>
                      </a:r>
                      <a:endParaRPr lang="en-US" altLang="zh-TW" sz="1200" dirty="0" smtClean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1200" dirty="0" smtClean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溫室氣體管理</a:t>
                      </a:r>
                      <a:endParaRPr lang="en-US" altLang="zh-TW" sz="1200" dirty="0" smtClean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1200" dirty="0" smtClean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相關政策與認證下載</a:t>
                      </a:r>
                      <a:endParaRPr lang="en-US" altLang="zh-TW" sz="1200" dirty="0" smtClean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50883219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1" dirty="0" smtClean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社會共榮</a:t>
                      </a:r>
                      <a:endParaRPr lang="zh-TW" altLang="en-US" sz="1200" b="1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1200" dirty="0" smtClean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責任供應鏈</a:t>
                      </a:r>
                      <a:endParaRPr lang="en-US" altLang="zh-TW" sz="1200" dirty="0" smtClean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1200" dirty="0" smtClean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友善職場</a:t>
                      </a:r>
                      <a:endParaRPr lang="en-US" altLang="zh-TW" sz="1200" dirty="0" smtClean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1200" dirty="0" smtClean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社會參與</a:t>
                      </a:r>
                      <a:endParaRPr lang="en-US" altLang="zh-TW" sz="1200" dirty="0" smtClean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1200" dirty="0" smtClean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相關政策與認證下載</a:t>
                      </a:r>
                      <a:endParaRPr lang="en-US" altLang="zh-TW" sz="1200" dirty="0" smtClean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84591697"/>
                  </a:ext>
                </a:extLst>
              </a:tr>
            </a:tbl>
          </a:graphicData>
        </a:graphic>
      </p:graphicFrame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/>
          <a:srcRect r="25588"/>
          <a:stretch/>
        </p:blipFill>
        <p:spPr>
          <a:xfrm>
            <a:off x="5589688" y="2154115"/>
            <a:ext cx="6234980" cy="3088623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6096000" y="2558562"/>
            <a:ext cx="1034562" cy="21101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8189897" y="2558561"/>
            <a:ext cx="1034562" cy="21101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10283794" y="2558561"/>
            <a:ext cx="1034562" cy="21101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文字方塊 8"/>
          <p:cNvSpPr txBox="1"/>
          <p:nvPr/>
        </p:nvSpPr>
        <p:spPr>
          <a:xfrm>
            <a:off x="5394080" y="2138541"/>
            <a:ext cx="1129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永續榮耀</a:t>
            </a:r>
            <a:endParaRPr lang="zh-TW" altLang="en-US" b="1" dirty="0">
              <a:solidFill>
                <a:srgbClr val="C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452119" y="2138541"/>
            <a:ext cx="1129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永續管理</a:t>
            </a:r>
            <a:endParaRPr lang="zh-TW" altLang="en-US" b="1" dirty="0">
              <a:solidFill>
                <a:srgbClr val="C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9510158" y="2150474"/>
            <a:ext cx="1129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公司治理</a:t>
            </a:r>
            <a:endParaRPr lang="zh-TW" altLang="en-US" b="1" dirty="0">
              <a:solidFill>
                <a:srgbClr val="C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5394779" y="3726556"/>
            <a:ext cx="1129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環境永續</a:t>
            </a:r>
            <a:endParaRPr lang="zh-TW" altLang="en-US" b="1" dirty="0">
              <a:solidFill>
                <a:srgbClr val="C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6096000" y="4111462"/>
            <a:ext cx="1034562" cy="21101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矩形 13"/>
          <p:cNvSpPr/>
          <p:nvPr/>
        </p:nvSpPr>
        <p:spPr>
          <a:xfrm>
            <a:off x="8189897" y="4111462"/>
            <a:ext cx="1034562" cy="21101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文字方塊 14"/>
          <p:cNvSpPr txBox="1"/>
          <p:nvPr/>
        </p:nvSpPr>
        <p:spPr>
          <a:xfrm>
            <a:off x="7452119" y="3690639"/>
            <a:ext cx="1129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社會共榮</a:t>
            </a:r>
            <a:endParaRPr lang="zh-TW" altLang="en-US" b="1" dirty="0">
              <a:solidFill>
                <a:srgbClr val="C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6" name="文字方塊 15"/>
          <p:cNvSpPr txBox="1"/>
          <p:nvPr/>
        </p:nvSpPr>
        <p:spPr>
          <a:xfrm>
            <a:off x="9296400" y="3726556"/>
            <a:ext cx="1343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TW" altLang="en-US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利害關係人</a:t>
            </a:r>
          </a:p>
        </p:txBody>
      </p:sp>
      <p:sp>
        <p:nvSpPr>
          <p:cNvPr id="17" name="矩形 16"/>
          <p:cNvSpPr/>
          <p:nvPr/>
        </p:nvSpPr>
        <p:spPr>
          <a:xfrm>
            <a:off x="10283794" y="4111462"/>
            <a:ext cx="1034562" cy="21101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矩形 17"/>
          <p:cNvSpPr/>
          <p:nvPr/>
        </p:nvSpPr>
        <p:spPr>
          <a:xfrm>
            <a:off x="6096000" y="4410634"/>
            <a:ext cx="1034562" cy="493059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文字方塊 18"/>
          <p:cNvSpPr txBox="1"/>
          <p:nvPr/>
        </p:nvSpPr>
        <p:spPr>
          <a:xfrm>
            <a:off x="5438904" y="4970693"/>
            <a:ext cx="16163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zh-TW" altLang="en-US" sz="1000" dirty="0">
                <a:solidFill>
                  <a:srgbClr val="C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環境管理政策</a:t>
            </a:r>
            <a:endParaRPr lang="en-US" altLang="zh-TW" sz="1000" dirty="0">
              <a:solidFill>
                <a:srgbClr val="C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zh-TW" altLang="en-US" sz="1000" dirty="0">
                <a:solidFill>
                  <a:srgbClr val="C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氣候變遷因應</a:t>
            </a:r>
            <a:endParaRPr lang="en-US" altLang="zh-TW" sz="1000" dirty="0">
              <a:solidFill>
                <a:srgbClr val="C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zh-TW" altLang="en-US" sz="1000" dirty="0">
                <a:solidFill>
                  <a:srgbClr val="C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溫室氣體</a:t>
            </a:r>
            <a:r>
              <a:rPr lang="zh-TW" altLang="en-US" sz="1000" dirty="0" smtClean="0">
                <a:solidFill>
                  <a:srgbClr val="C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管理</a:t>
            </a:r>
            <a:endParaRPr lang="en-US" altLang="zh-TW" sz="1000" dirty="0">
              <a:solidFill>
                <a:srgbClr val="C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cxnSp>
        <p:nvCxnSpPr>
          <p:cNvPr id="22" name="弧形接點 21"/>
          <p:cNvCxnSpPr>
            <a:stCxn id="6" idx="1"/>
            <a:endCxn id="9" idx="2"/>
          </p:cNvCxnSpPr>
          <p:nvPr/>
        </p:nvCxnSpPr>
        <p:spPr>
          <a:xfrm rot="10800000">
            <a:off x="5958856" y="2507874"/>
            <a:ext cx="137144" cy="156197"/>
          </a:xfrm>
          <a:prstGeom prst="curvedConnector2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弧形接點 22"/>
          <p:cNvCxnSpPr/>
          <p:nvPr/>
        </p:nvCxnSpPr>
        <p:spPr>
          <a:xfrm rot="10800000">
            <a:off x="8045933" y="2507873"/>
            <a:ext cx="137144" cy="156197"/>
          </a:xfrm>
          <a:prstGeom prst="curvedConnector2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弧形接點 23"/>
          <p:cNvCxnSpPr/>
          <p:nvPr/>
        </p:nvCxnSpPr>
        <p:spPr>
          <a:xfrm rot="10800000">
            <a:off x="10142894" y="2513964"/>
            <a:ext cx="137144" cy="156197"/>
          </a:xfrm>
          <a:prstGeom prst="curvedConnector2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弧形接點 24"/>
          <p:cNvCxnSpPr/>
          <p:nvPr/>
        </p:nvCxnSpPr>
        <p:spPr>
          <a:xfrm rot="10800000">
            <a:off x="5958856" y="4071589"/>
            <a:ext cx="137144" cy="156197"/>
          </a:xfrm>
          <a:prstGeom prst="curvedConnector2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弧形接點 25"/>
          <p:cNvCxnSpPr/>
          <p:nvPr/>
        </p:nvCxnSpPr>
        <p:spPr>
          <a:xfrm rot="5400000">
            <a:off x="5843063" y="4717756"/>
            <a:ext cx="313529" cy="192347"/>
          </a:xfrm>
          <a:prstGeom prst="curvedConnector3">
            <a:avLst>
              <a:gd name="adj1" fmla="val -21482"/>
            </a:avLst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弧形接點 30"/>
          <p:cNvCxnSpPr/>
          <p:nvPr/>
        </p:nvCxnSpPr>
        <p:spPr>
          <a:xfrm rot="10800000">
            <a:off x="8042870" y="4076987"/>
            <a:ext cx="137144" cy="156197"/>
          </a:xfrm>
          <a:prstGeom prst="curvedConnector2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弧形接點 31"/>
          <p:cNvCxnSpPr/>
          <p:nvPr/>
        </p:nvCxnSpPr>
        <p:spPr>
          <a:xfrm rot="10800000">
            <a:off x="10139830" y="4078929"/>
            <a:ext cx="137144" cy="156197"/>
          </a:xfrm>
          <a:prstGeom prst="curvedConnector2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41268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118</Words>
  <Application>Microsoft Office PowerPoint</Application>
  <PresentationFormat>寬螢幕</PresentationFormat>
  <Paragraphs>38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新細明體</vt:lpstr>
      <vt:lpstr>Arial</vt:lpstr>
      <vt:lpstr>Calibri</vt:lpstr>
      <vt:lpstr>Calibri Light</vt:lpstr>
      <vt:lpstr>Office 佈景主題</vt:lpstr>
      <vt:lpstr>分類架構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elena.chiu@W10V06-110</dc:creator>
  <cp:lastModifiedBy>elena.chiu@W10V06-110</cp:lastModifiedBy>
  <cp:revision>19</cp:revision>
  <dcterms:created xsi:type="dcterms:W3CDTF">2024-12-30T05:16:04Z</dcterms:created>
  <dcterms:modified xsi:type="dcterms:W3CDTF">2024-12-31T02:10:40Z</dcterms:modified>
</cp:coreProperties>
</file>